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9" r:id="rId2"/>
    <p:sldId id="279" r:id="rId3"/>
    <p:sldId id="260" r:id="rId4"/>
    <p:sldId id="278" r:id="rId5"/>
    <p:sldId id="272" r:id="rId6"/>
    <p:sldId id="274" r:id="rId7"/>
    <p:sldId id="275" r:id="rId8"/>
    <p:sldId id="280" r:id="rId9"/>
    <p:sldId id="28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99"/>
    <a:srgbClr val="CC0000"/>
    <a:srgbClr val="99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6D584-1ABE-4963-A7B1-FCF6D8EB1A5D}" type="datetimeFigureOut">
              <a:rPr lang="en-US" smtClean="0"/>
              <a:pPr/>
              <a:t>7/22/2020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06531F-7629-4E95-8148-522F6F2681C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7/22/2020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7/22/2020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7/22/2020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i.wikipedia.org/wiki/%E0%A4%95%E0%A4%AE%E0%A4%B2%E0%A5%87%E0%A4%B6%E0%A5%8D%E0%A4%B5%E0%A4%B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0868"/>
            <a:ext cx="9144000" cy="1323439"/>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lvl="0" algn="ctr" fontAlgn="base">
              <a:spcBef>
                <a:spcPct val="0"/>
              </a:spcBef>
              <a:spcAft>
                <a:spcPct val="0"/>
              </a:spcAft>
            </a:pPr>
            <a:r>
              <a:rPr lang="hi-IN" sz="8000" b="1" dirty="0">
                <a:ln/>
                <a:solidFill>
                  <a:srgbClr val="CC0000"/>
                </a:solidFill>
                <a:effectLst>
                  <a:outerShdw blurRad="38100" dist="38100" dir="2700000" algn="tl">
                    <a:srgbClr val="000000">
                      <a:alpha val="43137"/>
                    </a:srgbClr>
                  </a:outerShdw>
                </a:effectLst>
                <a:latin typeface="Utsaah" pitchFamily="34" charset="0"/>
                <a:ea typeface="Times New Roman" pitchFamily="18" charset="0"/>
                <a:cs typeface="Utsaah" pitchFamily="34" charset="0"/>
              </a:rPr>
              <a:t>सैनिक  स्कूल गोपालगंज</a:t>
            </a:r>
            <a:endParaRPr lang="en-US" sz="8000" b="1" dirty="0">
              <a:ln/>
              <a:solidFill>
                <a:srgbClr val="CC00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WordArt 8"/>
          <p:cNvSpPr>
            <a:spLocks noChangeArrowheads="1" noChangeShapeType="1" noTextEdit="1"/>
          </p:cNvSpPr>
          <p:nvPr/>
        </p:nvSpPr>
        <p:spPr bwMode="auto">
          <a:xfrm>
            <a:off x="685800" y="1447800"/>
            <a:ext cx="7162800" cy="3505200"/>
          </a:xfrm>
          <a:prstGeom prst="rect">
            <a:avLst/>
          </a:prstGeom>
        </p:spPr>
        <p:txBody>
          <a:bodyPr spcFirstLastPara="1" wrap="none" fromWordArt="1">
            <a:prstTxWarp prst="textArchUp">
              <a:avLst>
                <a:gd name="adj" fmla="val 10991561"/>
              </a:avLst>
            </a:prstTxWarp>
          </a:bodyPr>
          <a:lstStyle/>
          <a:p>
            <a:pPr lvl="0" algn="ctr" fontAlgn="base">
              <a:spcBef>
                <a:spcPct val="0"/>
              </a:spcBef>
              <a:spcAft>
                <a:spcPct val="0"/>
              </a:spcAft>
            </a:pPr>
            <a:endParaRPr lang="en-US" sz="2800" b="1" dirty="0">
              <a:solidFill>
                <a:srgbClr val="0070C0"/>
              </a:solidFill>
              <a:latin typeface="Arial" pitchFamily="34" charset="0"/>
              <a:cs typeface="Arial" pitchFamily="34" charset="0"/>
            </a:endParaRPr>
          </a:p>
        </p:txBody>
      </p:sp>
      <p:pic>
        <p:nvPicPr>
          <p:cNvPr id="1028" name="Picture 4" descr="D:\flex\BASKETBALL\Basketball 2018\Transparent.png"/>
          <p:cNvPicPr>
            <a:picLocks noChangeAspect="1" noChangeArrowheads="1"/>
          </p:cNvPicPr>
          <p:nvPr/>
        </p:nvPicPr>
        <p:blipFill>
          <a:blip r:embed="rId2" cstate="print"/>
          <a:srcRect/>
          <a:stretch>
            <a:fillRect/>
          </a:stretch>
        </p:blipFill>
        <p:spPr bwMode="auto">
          <a:xfrm>
            <a:off x="8153399" y="73152"/>
            <a:ext cx="914401" cy="1069848"/>
          </a:xfrm>
          <a:prstGeom prst="rect">
            <a:avLst/>
          </a:prstGeom>
          <a:noFill/>
        </p:spPr>
      </p:pic>
      <p:pic>
        <p:nvPicPr>
          <p:cNvPr id="1030" name="Picture 6" descr="D:\School Certificate\imageedit_1_8905217465.png"/>
          <p:cNvPicPr>
            <a:picLocks noChangeAspect="1" noChangeArrowheads="1"/>
          </p:cNvPicPr>
          <p:nvPr/>
        </p:nvPicPr>
        <p:blipFill>
          <a:blip r:embed="rId3" cstate="print"/>
          <a:srcRect/>
          <a:stretch>
            <a:fillRect/>
          </a:stretch>
        </p:blipFill>
        <p:spPr bwMode="auto">
          <a:xfrm>
            <a:off x="76200" y="73025"/>
            <a:ext cx="1069975" cy="1069975"/>
          </a:xfrm>
          <a:prstGeom prst="rect">
            <a:avLst/>
          </a:prstGeom>
          <a:noFill/>
        </p:spPr>
      </p:pic>
      <p:sp>
        <p:nvSpPr>
          <p:cNvPr id="10" name="TextBox 9"/>
          <p:cNvSpPr txBox="1"/>
          <p:nvPr/>
        </p:nvSpPr>
        <p:spPr>
          <a:xfrm>
            <a:off x="0" y="5105400"/>
            <a:ext cx="8153400" cy="1200329"/>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hi-IN" sz="3600" b="1" dirty="0" smtClean="0">
                <a:solidFill>
                  <a:schemeClr val="bg1"/>
                </a:solidFill>
                <a:latin typeface="Arial" pitchFamily="34" charset="0"/>
                <a:cs typeface="Arial" pitchFamily="34" charset="0"/>
              </a:rPr>
              <a:t>हिन्दी=कक्षा -X</a:t>
            </a:r>
          </a:p>
          <a:p>
            <a:pPr algn="ctr"/>
            <a:r>
              <a:rPr lang="hi-IN" sz="3600" b="1" dirty="0" smtClean="0">
                <a:solidFill>
                  <a:schemeClr val="bg1"/>
                </a:solidFill>
                <a:latin typeface="Arial" pitchFamily="34" charset="0"/>
                <a:cs typeface="Arial" pitchFamily="34" charset="0"/>
              </a:rPr>
              <a:t> (कृतिका-पाठ-2</a:t>
            </a:r>
            <a:r>
              <a:rPr lang="en-US" sz="3600" b="1" dirty="0" smtClean="0">
                <a:solidFill>
                  <a:schemeClr val="bg1"/>
                </a:solidFill>
                <a:latin typeface="Arial" pitchFamily="34" charset="0"/>
                <a:cs typeface="Arial" pitchFamily="34" charset="0"/>
              </a:rPr>
              <a:t>-</a:t>
            </a:r>
            <a:r>
              <a:rPr lang="hi-IN" sz="3600" b="1" dirty="0" smtClean="0">
                <a:solidFill>
                  <a:schemeClr val="bg1"/>
                </a:solidFill>
                <a:latin typeface="Arial" pitchFamily="34" charset="0"/>
                <a:cs typeface="Arial" pitchFamily="34" charset="0"/>
              </a:rPr>
              <a:t>जॉर्ज पंचम की नाक)</a:t>
            </a:r>
            <a:endParaRPr lang="en-US" sz="3600" b="1" dirty="0">
              <a:solidFill>
                <a:schemeClr val="bg1"/>
              </a:solidFill>
              <a:latin typeface="Arial" pitchFamily="34" charset="0"/>
              <a:cs typeface="Arial" pitchFamily="34" charset="0"/>
            </a:endParaRPr>
          </a:p>
        </p:txBody>
      </p:sp>
      <p:sp>
        <p:nvSpPr>
          <p:cNvPr id="1026" name="AutoShape 2" descr="Image result for deba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 name="AutoShape 4" descr="Image result for deba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 name="AutoShape 6" descr="Image result for deba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Image result for debat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3" name="Picture 12" descr="1 ONLINE.jpg"/>
          <p:cNvPicPr>
            <a:picLocks noChangeAspect="1"/>
          </p:cNvPicPr>
          <p:nvPr/>
        </p:nvPicPr>
        <p:blipFill>
          <a:blip r:embed="rId4"/>
          <a:stretch>
            <a:fillRect/>
          </a:stretch>
        </p:blipFill>
        <p:spPr>
          <a:xfrm>
            <a:off x="0" y="1447800"/>
            <a:ext cx="8153400" cy="3657600"/>
          </a:xfrm>
          <a:prstGeom prst="rect">
            <a:avLst/>
          </a:prstGeom>
        </p:spPr>
      </p:pic>
    </p:spTree>
    <p:extLst>
      <p:ext uri="{BB962C8B-B14F-4D97-AF65-F5344CB8AC3E}">
        <p14:creationId xmlns:p14="http://schemas.microsoft.com/office/powerpoint/2010/main" xmlns="" val="269080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381000"/>
            <a:ext cx="5335073" cy="461665"/>
          </a:xfrm>
          <a:prstGeom prst="rect">
            <a:avLst/>
          </a:prstGeom>
        </p:spPr>
        <p:txBody>
          <a:bodyPr wrap="square">
            <a:spAutoFit/>
          </a:bodyPr>
          <a:lstStyle/>
          <a:p>
            <a:pPr algn="ctr"/>
            <a:r>
              <a:rPr lang="hi-IN" sz="2400" u="sng" dirty="0" smtClean="0">
                <a:solidFill>
                  <a:srgbClr val="FF0000"/>
                </a:solidFill>
              </a:rPr>
              <a:t>पाठ-2-जॉर्ज पंचम की नाक (कमलेश्वर) </a:t>
            </a:r>
            <a:endParaRPr lang="en-US" sz="2400" dirty="0"/>
          </a:p>
        </p:txBody>
      </p:sp>
      <p:pic>
        <p:nvPicPr>
          <p:cNvPr id="1026" name="Picture 2" descr="C:\Users\cyntbe\Desktop\KKAMLESHWAR.jpg"/>
          <p:cNvPicPr>
            <a:picLocks noChangeAspect="1" noChangeArrowheads="1"/>
          </p:cNvPicPr>
          <p:nvPr/>
        </p:nvPicPr>
        <p:blipFill>
          <a:blip r:embed="rId2"/>
          <a:srcRect/>
          <a:stretch>
            <a:fillRect/>
          </a:stretch>
        </p:blipFill>
        <p:spPr bwMode="auto">
          <a:xfrm>
            <a:off x="0" y="-609600"/>
            <a:ext cx="9144000" cy="7467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39000" cy="670560"/>
          </a:xfrm>
        </p:spPr>
        <p:txBody>
          <a:bodyPr>
            <a:normAutofit/>
          </a:bodyPr>
          <a:lstStyle/>
          <a:p>
            <a:pPr algn="ctr"/>
            <a:r>
              <a:rPr lang="hi-IN" sz="3200" u="sng" dirty="0" smtClean="0">
                <a:solidFill>
                  <a:srgbClr val="FF0000"/>
                </a:solidFill>
              </a:rPr>
              <a:t>पाठ-2-जॉर्ज पंचम की नाक (कमलेश्वर) </a:t>
            </a:r>
            <a:endParaRPr lang="en-US" sz="3200" u="sng" dirty="0">
              <a:solidFill>
                <a:srgbClr val="FF0000"/>
              </a:solidFill>
            </a:endParaRPr>
          </a:p>
        </p:txBody>
      </p:sp>
      <p:sp>
        <p:nvSpPr>
          <p:cNvPr id="5" name="Content Placeholder 4"/>
          <p:cNvSpPr>
            <a:spLocks noGrp="1"/>
          </p:cNvSpPr>
          <p:nvPr>
            <p:ph idx="1"/>
          </p:nvPr>
        </p:nvSpPr>
        <p:spPr>
          <a:xfrm>
            <a:off x="304800" y="1066800"/>
            <a:ext cx="7772400" cy="5562600"/>
          </a:xfrm>
        </p:spPr>
        <p:txBody>
          <a:bodyPr>
            <a:normAutofit fontScale="92500" lnSpcReduction="20000"/>
          </a:bodyPr>
          <a:lstStyle/>
          <a:p>
            <a:pPr algn="ctr">
              <a:buNone/>
            </a:pPr>
            <a:r>
              <a:rPr lang="hi-IN" sz="2800" u="sng" dirty="0" smtClean="0">
                <a:solidFill>
                  <a:srgbClr val="FF0000"/>
                </a:solidFill>
              </a:rPr>
              <a:t>लेखक परिचय </a:t>
            </a:r>
          </a:p>
          <a:p>
            <a:pPr algn="just">
              <a:buNone/>
            </a:pPr>
            <a:r>
              <a:rPr lang="hi-IN" sz="2000" dirty="0" smtClean="0">
                <a:solidFill>
                  <a:srgbClr val="FF0000"/>
                </a:solidFill>
              </a:rPr>
              <a:t>कमलेश्वर</a:t>
            </a:r>
            <a:r>
              <a:rPr lang="hi-IN" sz="2000" dirty="0" smtClean="0"/>
              <a:t> जी का जन्म ६ जनवरी १९३२ को उत्तरप्रदेश के मैनपुरी जिले में हुआ। उन्होंने १९५४ में इलाहाबाद विश्वविदयालय से हिन्दी साहित्य में एम.ए. किया। उन्होंने फिल्मों के लिए पटकथाएँ तो लिखी ही, उनके उपन्यासों पर फिल्में भी बनी। `आंधी', 'मौसम (फिल्म)', 'सारा आका', 'रजनीग',, 'मिस्टर नटवरलाल', 'सौत', 'लैला', 'रामबलराम' की पटकथाएँ उनकी कलम से ही लिखी गईं थीं। लोकप्रिय टीवी सीरियल 'चन्द्रकांता' के अलावा 'दर्' और 'एक कहानी' जैसे धारावाहिकों की पटकथा लिखने वाले भी कमलेश्वर ही थे। उन्होंने कई वृतचित्रों और कार्यक्रमों का निर्देशन भी किया।</a:t>
            </a:r>
          </a:p>
          <a:p>
            <a:pPr algn="just"/>
            <a:r>
              <a:rPr lang="hi-IN" sz="2000" dirty="0" smtClean="0"/>
              <a:t/>
            </a:r>
            <a:br>
              <a:rPr lang="hi-IN" sz="2000" dirty="0" smtClean="0"/>
            </a:br>
            <a:r>
              <a:rPr lang="hi-IN" sz="2000" dirty="0" smtClean="0"/>
              <a:t>१९९५ में कमलेश्वर को 'पद्मभूषण' से नवाज़ा गया और २००३ में उन्हें 'कितने पाकिस्तान'(उपन्यास) के लिए साहित्य अकादमी पुरस्कार से सम्मानित किया गया। वे 'सारिका' 'धर्मयुग', 'जागर' और 'दैनिक भास्क' जैसे प्रसिद्ध पत्र-पत्रिकाओं के संपादक भी रहे। उन्होंने दूरदर्शन के अतिरिक्त महानिदेशक जैसा महत्वपूर्ण दायित्व भी निभाया। कमलेश्वर ने अपने ७५ साल के जीवन में १२ उपन्यास, १७ कहानी संग्रह और क़रीब १०० फ़िल्मों की पटकथाएँ लिखीं।</a:t>
            </a:r>
          </a:p>
          <a:p>
            <a:pPr algn="just"/>
            <a:r>
              <a:rPr lang="hi-IN" sz="2000" dirty="0" smtClean="0"/>
              <a:t>कमलेश्वर की अंतिम अधूरी रचना अंतिम सफर उपन्यास है, जिसे कमलेश्वर की पत्नी गायत्री कमलेश्वर के अनुरोध पर तेजपाल सिंह धामा ने पूरा किया और हिन्द पाकेट बुक्स ने उसे प्रकाशित किया और बेस्ट सेलर रहा।</a:t>
            </a:r>
            <a:r>
              <a:rPr lang="hi-IN" sz="2000" baseline="30000" dirty="0" smtClean="0">
                <a:hlinkClick r:id="rId2"/>
              </a:rPr>
              <a:t>[1]</a:t>
            </a:r>
            <a:r>
              <a:rPr lang="hi-IN" sz="2000" dirty="0" smtClean="0"/>
              <a:t> २७ जनवरी २००७ को उनका निधन हो गया।</a:t>
            </a:r>
          </a:p>
          <a:p>
            <a:pPr algn="just">
              <a:buNone/>
            </a:pPr>
            <a:endParaRPr lang="hi-IN"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algn="ctr"/>
            <a:r>
              <a:rPr lang="hi-IN" sz="2800" u="sng" dirty="0" smtClean="0">
                <a:solidFill>
                  <a:srgbClr val="FF0000"/>
                </a:solidFill>
              </a:rPr>
              <a:t>पाठ-2-जॉर्ज पंचम की नाक (कमलेश्वर) </a:t>
            </a:r>
            <a:endParaRPr lang="en-US" sz="2800" dirty="0"/>
          </a:p>
        </p:txBody>
      </p:sp>
      <p:sp>
        <p:nvSpPr>
          <p:cNvPr id="3" name="Content Placeholder 2"/>
          <p:cNvSpPr>
            <a:spLocks noGrp="1"/>
          </p:cNvSpPr>
          <p:nvPr>
            <p:ph idx="1"/>
          </p:nvPr>
        </p:nvSpPr>
        <p:spPr>
          <a:xfrm>
            <a:off x="0" y="1143000"/>
            <a:ext cx="8077200" cy="5715000"/>
          </a:xfrm>
        </p:spPr>
        <p:txBody>
          <a:bodyPr>
            <a:normAutofit/>
          </a:bodyPr>
          <a:lstStyle/>
          <a:p>
            <a:pPr algn="just">
              <a:buNone/>
            </a:pPr>
            <a:r>
              <a:rPr lang="hi-IN" sz="2000" b="1" dirty="0" smtClean="0"/>
              <a:t>उपन्यास</a:t>
            </a:r>
            <a:r>
              <a:rPr lang="hi-IN" sz="2000" dirty="0" smtClean="0"/>
              <a:t> -एक सड़क सत्तावन गली,तीसरा आदमी</a:t>
            </a:r>
          </a:p>
          <a:p>
            <a:pPr algn="just">
              <a:buNone/>
            </a:pPr>
            <a:r>
              <a:rPr lang="hi-IN" sz="2000" dirty="0" smtClean="0"/>
              <a:t>डाक बंगला, समुद्र में खोया हुआ आदमी, काली आँधी,आगामी-अतीत, </a:t>
            </a:r>
            <a:r>
              <a:rPr lang="hi-IN" sz="2000" u="sng" dirty="0" smtClean="0"/>
              <a:t>सुबह...दोपहर...शाम, </a:t>
            </a:r>
            <a:r>
              <a:rPr lang="hi-IN" sz="2000" dirty="0" smtClean="0"/>
              <a:t>रेगिस्तान</a:t>
            </a:r>
          </a:p>
          <a:p>
            <a:pPr algn="just">
              <a:buNone/>
            </a:pPr>
            <a:r>
              <a:rPr lang="hi-IN" sz="2000" dirty="0" smtClean="0"/>
              <a:t>लौटे हुए मुसाफ़िर,वही बात,एक और चंद्रकांता,कितने पाकिस्तान,अंतिम सफर</a:t>
            </a:r>
          </a:p>
          <a:p>
            <a:pPr algn="just">
              <a:buNone/>
            </a:pPr>
            <a:endParaRPr lang="hi-IN" sz="2000" dirty="0" smtClean="0"/>
          </a:p>
          <a:p>
            <a:pPr algn="just">
              <a:buNone/>
            </a:pPr>
            <a:r>
              <a:rPr lang="hi-IN" sz="2000" b="1" dirty="0" smtClean="0"/>
              <a:t>पटकथा एवं संवाद</a:t>
            </a:r>
            <a:endParaRPr lang="hi-IN" sz="2000" dirty="0" smtClean="0"/>
          </a:p>
          <a:p>
            <a:pPr algn="just">
              <a:buNone/>
            </a:pPr>
            <a:r>
              <a:rPr lang="hi-IN" sz="2000" dirty="0" smtClean="0"/>
              <a:t>१. सौतन की बेटी(१९८९)-संवाद२. लैला(१९८४)- संवाद, पटकथा३. यह देश (१९८४) -संवाद४. रंग बिरंगा  (१९८३) -कहानी५. स  (१९८३)- संवाद६. साजन की सहेली(१९८१)- संवाद, पटकथा७. राम बलराम(१९८०)- संवाद, पटकथा८. मौसम  (१९७५)- कहानी९. आंधी (१९७५)- उपन्यास</a:t>
            </a:r>
          </a:p>
          <a:p>
            <a:pPr algn="just">
              <a:buNone/>
            </a:pPr>
            <a:endParaRPr lang="hi-IN" sz="2000" dirty="0" smtClean="0"/>
          </a:p>
          <a:p>
            <a:pPr algn="just">
              <a:buNone/>
            </a:pPr>
            <a:r>
              <a:rPr lang="hi-IN" sz="2000" b="1" dirty="0" smtClean="0"/>
              <a:t>संपादन</a:t>
            </a:r>
            <a:endParaRPr lang="hi-IN" sz="2000" dirty="0" smtClean="0"/>
          </a:p>
          <a:p>
            <a:pPr>
              <a:buNone/>
            </a:pPr>
            <a:r>
              <a:rPr lang="hi-IN" sz="2000" dirty="0" smtClean="0"/>
              <a:t>विहान-पत्रिक (१९५४)नई कहानियाँ-पत्रिक (१९५८-६६)सारिका-पत्रिक (१९६७-७८)कथायात्रा-पत्रिका (१९७८-७९)गंगा-पत्रिका(१९८४-८८)इंगित-पत्रिक (१९६१-६८)श्रीवर्षा-पत्रिक (१९७९-८०)</a:t>
            </a:r>
            <a:endParaRPr lang="hi-IN"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39000" cy="670560"/>
          </a:xfrm>
        </p:spPr>
        <p:txBody>
          <a:bodyPr>
            <a:normAutofit/>
          </a:bodyPr>
          <a:lstStyle/>
          <a:p>
            <a:pPr algn="ctr"/>
            <a:r>
              <a:rPr lang="hi-IN" sz="3200" u="sng" dirty="0" smtClean="0">
                <a:solidFill>
                  <a:srgbClr val="FF0000"/>
                </a:solidFill>
              </a:rPr>
              <a:t>पाठ-2-जॉर्ज पंचम की नाक (कमलेश्वर) </a:t>
            </a:r>
            <a:endParaRPr lang="en-US" sz="3200" u="sng" dirty="0">
              <a:solidFill>
                <a:srgbClr val="FF0000"/>
              </a:solidFill>
            </a:endParaRPr>
          </a:p>
        </p:txBody>
      </p:sp>
      <p:sp>
        <p:nvSpPr>
          <p:cNvPr id="5" name="Content Placeholder 4"/>
          <p:cNvSpPr>
            <a:spLocks noGrp="1"/>
          </p:cNvSpPr>
          <p:nvPr>
            <p:ph idx="1"/>
          </p:nvPr>
        </p:nvSpPr>
        <p:spPr>
          <a:xfrm>
            <a:off x="304800" y="1066800"/>
            <a:ext cx="7772400" cy="5562600"/>
          </a:xfrm>
        </p:spPr>
        <p:txBody>
          <a:bodyPr>
            <a:normAutofit/>
          </a:bodyPr>
          <a:lstStyle/>
          <a:p>
            <a:pPr algn="ctr">
              <a:buNone/>
            </a:pPr>
            <a:r>
              <a:rPr lang="hi-IN" sz="2800" u="sng" dirty="0" smtClean="0">
                <a:solidFill>
                  <a:srgbClr val="FF0000"/>
                </a:solidFill>
              </a:rPr>
              <a:t>महत्वपूर्ण तथ्य  </a:t>
            </a:r>
            <a:endParaRPr lang="hi-IN" sz="2000" dirty="0" smtClean="0"/>
          </a:p>
          <a:p>
            <a:pPr marL="514350" indent="-514350" algn="just">
              <a:buAutoNum type="romanLcParenR"/>
            </a:pPr>
            <a:r>
              <a:rPr lang="hi-IN" sz="2000" dirty="0" smtClean="0"/>
              <a:t>सभी सहमत थे कि अगर यह नाक नहीं है तो हमारी भी नाक नहीं रह जाएगी </a:t>
            </a:r>
          </a:p>
          <a:p>
            <a:pPr marL="514350" indent="-514350" algn="just">
              <a:buAutoNum type="romanLcParenR"/>
            </a:pPr>
            <a:r>
              <a:rPr lang="hi-IN" sz="2000" dirty="0" smtClean="0"/>
              <a:t>एक की नज़र ने दूसरे से कहा कि यह बताने की ज़िम्मेदारी तुम्हारी है I</a:t>
            </a:r>
          </a:p>
          <a:p>
            <a:pPr marL="514350" indent="-514350" algn="just">
              <a:buAutoNum type="romanLcParenR"/>
            </a:pPr>
            <a:r>
              <a:rPr lang="hi-IN" sz="2000" dirty="0" smtClean="0"/>
              <a:t>पुरातत्व विभाग की फाइलों पेट चीरे गए पर कुछ भी पता नहीं चला  </a:t>
            </a:r>
          </a:p>
          <a:p>
            <a:pPr marL="514350" indent="-514350" algn="just">
              <a:buAutoNum type="romanLcParenR"/>
            </a:pPr>
            <a:r>
              <a:rPr lang="hi-IN" sz="2000" dirty="0" smtClean="0"/>
              <a:t>एक खास कमेटी बनाई गई और उसके जिम्मे यह काम दे दिया गया I</a:t>
            </a:r>
          </a:p>
          <a:p>
            <a:pPr marL="514350" indent="-514350" algn="just">
              <a:buAutoNum type="romanLcParenR"/>
            </a:pPr>
            <a:r>
              <a:rPr lang="hi-IN" sz="2000" dirty="0" smtClean="0"/>
              <a:t>यh छोटा-सा भाषण फ़ौरन अखबारों में छाप गया I</a:t>
            </a:r>
          </a:p>
          <a:p>
            <a:pPr marL="514350" indent="-514350" algn="just">
              <a:buAutoNum type="romanLcParenR"/>
            </a:pPr>
            <a:r>
              <a:rPr lang="hi-IN" sz="2000" dirty="0" smtClean="0"/>
              <a:t>सरकारी  दफ्तरों </a:t>
            </a:r>
            <a:r>
              <a:rPr lang="hi-IN" sz="2000" dirty="0" smtClean="0"/>
              <a:t>के कार्यप्रणाली पर गहरा व्यंग है I</a:t>
            </a:r>
          </a:p>
          <a:p>
            <a:pPr marL="514350" indent="-514350" algn="just">
              <a:buAutoNum type="romanLcParenR"/>
            </a:pPr>
            <a:r>
              <a:rPr lang="hi-IN" sz="2000" dirty="0" smtClean="0"/>
              <a:t>सरकारी अधिकारी किसी काम का जिम्मा अपने कंधे पर नहीं लेते I</a:t>
            </a:r>
          </a:p>
          <a:p>
            <a:pPr marL="514350" indent="-514350" algn="just">
              <a:buAutoNum type="romanLcParenR"/>
            </a:pPr>
            <a:r>
              <a:rPr lang="hi-IN" sz="2000" dirty="0" smtClean="0"/>
              <a:t>शंख </a:t>
            </a:r>
            <a:r>
              <a:rPr lang="hi-IN" sz="2000" dirty="0" smtClean="0"/>
              <a:t>इंग्लैंड में बज रहा था,गूंज हिन्दुस्तान में आ रही थी </a:t>
            </a:r>
            <a:r>
              <a:rPr lang="hi-IN" sz="2000" dirty="0" smtClean="0"/>
              <a:t>I</a:t>
            </a:r>
          </a:p>
          <a:p>
            <a:pPr marL="514350" indent="-514350" algn="just">
              <a:buAutoNum type="romanLcParenR"/>
            </a:pPr>
            <a:r>
              <a:rPr lang="hi-IN" sz="2000" dirty="0" smtClean="0"/>
              <a:t>गश्त लगती रही और लात की नाक चली </a:t>
            </a:r>
            <a:r>
              <a:rPr lang="hi-IN" sz="2000" dirty="0" smtClean="0"/>
              <a:t>गई I</a:t>
            </a:r>
          </a:p>
          <a:p>
            <a:pPr marL="514350" indent="-514350" algn="just">
              <a:buAutoNum type="romanLcParenR"/>
            </a:pPr>
            <a:r>
              <a:rPr lang="hi-IN" sz="2000" dirty="0" smtClean="0"/>
              <a:t>सरकारी तन्त्र और अखबारों की मिलीभगत पर गहरा व्यंग है I</a:t>
            </a:r>
            <a:endParaRPr lang="hi-IN" sz="2000" dirty="0" smtClean="0"/>
          </a:p>
          <a:p>
            <a:pPr marL="514350" indent="-514350" algn="just">
              <a:buAutoNum type="romanLcParenR"/>
            </a:pPr>
            <a:endParaRPr lang="hi-IN"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Autofit/>
          </a:bodyPr>
          <a:lstStyle/>
          <a:p>
            <a:pPr algn="ctr"/>
            <a:r>
              <a:rPr lang="hi-IN" sz="2800" u="sng" dirty="0" smtClean="0">
                <a:solidFill>
                  <a:srgbClr val="FF0000"/>
                </a:solidFill>
              </a:rPr>
              <a:t>पाठ-2-जॉर्ज पंचम की नाक (कमलेश्वर) </a:t>
            </a:r>
            <a:endParaRPr lang="en-US" sz="2800" dirty="0"/>
          </a:p>
        </p:txBody>
      </p:sp>
      <p:sp>
        <p:nvSpPr>
          <p:cNvPr id="3" name="Content Placeholder 2"/>
          <p:cNvSpPr>
            <a:spLocks noGrp="1"/>
          </p:cNvSpPr>
          <p:nvPr>
            <p:ph idx="1"/>
          </p:nvPr>
        </p:nvSpPr>
        <p:spPr>
          <a:xfrm>
            <a:off x="457200" y="914400"/>
            <a:ext cx="7239000" cy="5943600"/>
          </a:xfrm>
        </p:spPr>
        <p:txBody>
          <a:bodyPr>
            <a:noAutofit/>
          </a:bodyPr>
          <a:lstStyle/>
          <a:p>
            <a:pPr algn="just"/>
            <a:r>
              <a:rPr lang="hi-IN" sz="2800" b="1" dirty="0" smtClean="0">
                <a:latin typeface="Utsaah" pitchFamily="34" charset="0"/>
                <a:cs typeface="Utsaah" pitchFamily="34" charset="0"/>
              </a:rPr>
              <a:t>जार्ज पंचम की नाक का सरल शब्दों में अर्थ ले तो यह एक व्यक्ति के बारे में है, जिसका नाम जार्ज पंचम है। पाठ  में उसकी नाक के बारे में बात की जा रही है। मगर यदि लेखक की दृष्टि से देखें, तो यह एक व्यंग्य है कि भारत में जार्ज पंचम के आने पर भारतीय शासन व्यवस्था जो कार्य कर ही थी, वह शर्मनाक था।  इस पाठ में अंग्रेजी राज के प्रति रोष तथा तिरस्कार प्रकट करने के लिए लेखक ने जॉर्ज पंचम की नाक को काट दिया है। नाक मान-सम्मान का प्रतीक होती है। भारत में अंग्रेज़ों के अत्याचारों के कारण भारतीय उनसे घृणा करते थे। इसी घृणा तथा ब्रिटिश शासन के प्रति लोगों के असम्मान को प्रकट करने के लिए जॉर्ज पंचम की नाक को काट दिया गया था।  इससे यह शिक्षा मिलती है कि आजाद तो हम हो चुके हैं लेकिन अभी भी दिल्ली को संभालने वाले लोग अंग्रेजों के मानसिक रूप से गुलाम हैं। हमें इस गुलामी से स्वयं को स्वतंत्र करना होगा।  </a:t>
            </a:r>
            <a:endParaRPr lang="en-US" sz="2800" b="1" dirty="0">
              <a:latin typeface="Utsaah" pitchFamily="34" charset="0"/>
              <a:cs typeface="Utsaah"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a:r>
              <a:rPr lang="hi-IN" sz="2800" u="sng" dirty="0" smtClean="0">
                <a:solidFill>
                  <a:srgbClr val="FF0000"/>
                </a:solidFill>
              </a:rPr>
              <a:t>पाठ-2-जॉर्ज पंचम की नाक (कमलेश्वर) </a:t>
            </a:r>
            <a:endParaRPr lang="en-US" sz="3200" dirty="0"/>
          </a:p>
        </p:txBody>
      </p:sp>
      <p:sp>
        <p:nvSpPr>
          <p:cNvPr id="3" name="Content Placeholder 2"/>
          <p:cNvSpPr>
            <a:spLocks noGrp="1"/>
          </p:cNvSpPr>
          <p:nvPr>
            <p:ph idx="1"/>
          </p:nvPr>
        </p:nvSpPr>
        <p:spPr>
          <a:xfrm>
            <a:off x="457200" y="914400"/>
            <a:ext cx="7239000" cy="5541336"/>
          </a:xfrm>
        </p:spPr>
        <p:txBody>
          <a:bodyPr>
            <a:noAutofit/>
          </a:bodyPr>
          <a:lstStyle/>
          <a:p>
            <a:pPr algn="just">
              <a:buNone/>
            </a:pPr>
            <a:r>
              <a:rPr lang="hi-IN" sz="2400" b="1" dirty="0" smtClean="0">
                <a:latin typeface="Utsaah" pitchFamily="34" charset="0"/>
                <a:cs typeface="Utsaah" pitchFamily="34" charset="0"/>
              </a:rPr>
              <a:t>सरकारी तंत्र में जार्ज पंचम की नाक लगाने को लेकर जो चिंता या बदहवासी दिखाई देती है वह उनकी किस मानसिकता को दर्शाती है।</a:t>
            </a:r>
          </a:p>
          <a:p>
            <a:pPr>
              <a:buNone/>
            </a:pPr>
            <a:r>
              <a:rPr lang="hi-IN" sz="2400" b="1" dirty="0" smtClean="0">
                <a:latin typeface="Utsaah" pitchFamily="34" charset="0"/>
                <a:cs typeface="Utsaah" pitchFamily="34" charset="0"/>
              </a:rPr>
              <a:t>उत्तर: सरकारी तंत्र में जार्ज पंचम की नाक लगाने को लेकर जो चिंता या बदहवासी दिखाई देती है वह दो तरह की मानसिकता को दर्शाती है। आधुनिक भारत में भी हम इस बात पर सबसे अधिक खुश होते हैं जब इंगलैंड या अमेरिका हमारी पीठ ठोंकता है। हमें लगता है कि हमें हर समय किसी पश्चिम के देश के सर्टिफिकेट की जरूरत है। इस मुद्दे का दूसरा पहलू है कि सरकारी तंत्र में लोग तिल का ताड़ बनाने में माहिर होते हैं।</a:t>
            </a:r>
          </a:p>
          <a:p>
            <a:r>
              <a:rPr lang="hi-IN" sz="2400" b="1" dirty="0" smtClean="0">
                <a:latin typeface="Utsaah" pitchFamily="34" charset="0"/>
                <a:cs typeface="Utsaah" pitchFamily="34" charset="0"/>
              </a:rPr>
              <a:t>रानी एलिजाबेथ के दरजी की परेशानी का क्या कारण था? उसकी परेशानी को आप किस तरह तर्कसंगत ठहराएँगे?</a:t>
            </a:r>
          </a:p>
          <a:p>
            <a:r>
              <a:rPr lang="hi-IN" sz="2400" b="1" dirty="0" smtClean="0">
                <a:latin typeface="Utsaah" pitchFamily="34" charset="0"/>
                <a:cs typeface="Utsaah" pitchFamily="34" charset="0"/>
              </a:rPr>
              <a:t>उत्तर: रानी एलिजाबेथ का दरजी इसलिए परेशान था कि रानी भारत, पाकिस्तान और नेपाल के दौरे पर क्या-क्या पहनेंगीं। दरजी अपने कर्तव्य के प्रति इमानदार था। इसलिए उसकी परेशानी वाजिब थी।</a:t>
            </a:r>
          </a:p>
          <a:p>
            <a:r>
              <a:rPr lang="hi-IN" sz="2400" b="1" dirty="0" smtClean="0">
                <a:latin typeface="Utsaah" pitchFamily="34" charset="0"/>
                <a:cs typeface="Utsaah" pitchFamily="34"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a:r>
              <a:rPr lang="hi-IN" sz="3200" u="sng" dirty="0" smtClean="0">
                <a:solidFill>
                  <a:srgbClr val="FF0000"/>
                </a:solidFill>
              </a:rPr>
              <a:t>पाठ-2-जॉर्ज पंचम की नाक (कमलेश्वर) </a:t>
            </a:r>
            <a:endParaRPr lang="en-US" sz="3200" dirty="0"/>
          </a:p>
        </p:txBody>
      </p:sp>
      <p:sp>
        <p:nvSpPr>
          <p:cNvPr id="3" name="Content Placeholder 2"/>
          <p:cNvSpPr>
            <a:spLocks noGrp="1"/>
          </p:cNvSpPr>
          <p:nvPr>
            <p:ph idx="1"/>
          </p:nvPr>
        </p:nvSpPr>
        <p:spPr>
          <a:xfrm>
            <a:off x="457200" y="914400"/>
            <a:ext cx="7239000" cy="5541336"/>
          </a:xfrm>
        </p:spPr>
        <p:txBody>
          <a:bodyPr>
            <a:noAutofit/>
          </a:bodyPr>
          <a:lstStyle/>
          <a:p>
            <a:pPr algn="just">
              <a:buNone/>
            </a:pPr>
            <a:r>
              <a:rPr lang="hi-IN" sz="2000" b="1" dirty="0" smtClean="0">
                <a:latin typeface="Utsaah" pitchFamily="34" charset="0"/>
                <a:cs typeface="Utsaah" pitchFamily="34" charset="0"/>
              </a:rPr>
              <a:t>इस प्रकार की पत्रकारिता के बारे में आपके क्या विचार हैं?</a:t>
            </a:r>
            <a:br>
              <a:rPr lang="hi-IN" sz="2000" b="1" dirty="0" smtClean="0">
                <a:latin typeface="Utsaah" pitchFamily="34" charset="0"/>
                <a:cs typeface="Utsaah" pitchFamily="34" charset="0"/>
              </a:rPr>
            </a:br>
            <a:r>
              <a:rPr lang="hi-IN" sz="2000" b="1" dirty="0" smtClean="0">
                <a:latin typeface="Utsaah" pitchFamily="34" charset="0"/>
                <a:cs typeface="Utsaah" pitchFamily="34" charset="0"/>
              </a:rPr>
              <a:t>उत्तर: इस प्रकार की पत्रकारिता मानसिक खालीपन को दर्शाता है। जिन पत्रकारों के पास लिखने के लिए मुद्दों का अभाव होता है वही इस प्रकार की पत्रकारिता करते हैं।</a:t>
            </a:r>
          </a:p>
          <a:p>
            <a:pPr algn="just">
              <a:buNone/>
            </a:pPr>
            <a:endParaRPr lang="hi-IN" sz="2000" b="1" dirty="0" smtClean="0">
              <a:latin typeface="Utsaah" pitchFamily="34" charset="0"/>
              <a:cs typeface="Utsaah" pitchFamily="34" charset="0"/>
            </a:endParaRPr>
          </a:p>
          <a:p>
            <a:pPr algn="just">
              <a:buNone/>
            </a:pPr>
            <a:r>
              <a:rPr lang="hi-IN" sz="2000" b="1" dirty="0" smtClean="0">
                <a:latin typeface="Utsaah" pitchFamily="34" charset="0"/>
                <a:cs typeface="Utsaah" pitchFamily="34" charset="0"/>
              </a:rPr>
              <a:t>इस तरह की पत्रकारिता आम जनता विशेषकर युवा पीढ़ी पर क्या प्रभाव डालतीहै </a:t>
            </a:r>
            <a:br>
              <a:rPr lang="hi-IN" sz="2000" b="1" dirty="0" smtClean="0">
                <a:latin typeface="Utsaah" pitchFamily="34" charset="0"/>
                <a:cs typeface="Utsaah" pitchFamily="34" charset="0"/>
              </a:rPr>
            </a:br>
            <a:r>
              <a:rPr lang="hi-IN" sz="2000" b="1" dirty="0" smtClean="0">
                <a:latin typeface="Utsaah" pitchFamily="34" charset="0"/>
                <a:cs typeface="Utsaah" pitchFamily="34" charset="0"/>
              </a:rPr>
              <a:t>उत्तर: इस तरह की पत्रकारिता आम जनता को सपनों की दुनिया में ले जाने का काम करती है। युवा पीढ़ी को तड़क भड़क की दुनिया शायद ज्यादा भाती है। प्राय: हर नामचीन अखबार के साथ एक रंगबिरंगा सेक्शन छपता है जिसमें फिल्मी हस्तियों, खिलाड़ियों और अन्य मशहूर हस्तियों की रंगबिरंगी तस्वीरें होती हैं। अधिकांश युवा केवल इस सेक्शन को ही ध्यान से देखते हैं क्योंकि गंभीर संपादकीय से उन्हें कोई मतलब नहीं होता है।</a:t>
            </a:r>
          </a:p>
          <a:p>
            <a:pPr algn="just">
              <a:buNone/>
            </a:pPr>
            <a:endParaRPr lang="hi-IN" sz="2000" b="1" dirty="0" smtClean="0">
              <a:latin typeface="Utsaah" pitchFamily="34" charset="0"/>
              <a:cs typeface="Utsaah" pitchFamily="34" charset="0"/>
            </a:endParaRPr>
          </a:p>
          <a:p>
            <a:pPr algn="just">
              <a:buNone/>
            </a:pPr>
            <a:r>
              <a:rPr lang="hi-IN" sz="2000" b="1" dirty="0" smtClean="0">
                <a:latin typeface="Utsaah" pitchFamily="34" charset="0"/>
                <a:cs typeface="Utsaah" pitchFamily="34" charset="0"/>
              </a:rPr>
              <a:t>जार्ज पंचम की लाट की नाक को पुन: लगाने के लिए मूर्तिकार ने क्या-क्या यत्न किए?</a:t>
            </a:r>
          </a:p>
          <a:p>
            <a:pPr algn="just">
              <a:buNone/>
            </a:pPr>
            <a:r>
              <a:rPr lang="hi-IN" sz="2000" b="1" dirty="0" smtClean="0">
                <a:latin typeface="Utsaah" pitchFamily="34" charset="0"/>
                <a:cs typeface="Utsaah" pitchFamily="34" charset="0"/>
              </a:rPr>
              <a:t>उत्तर: जार्ज पंचम की लाट की नाक को पुन: लगाने के लिए मूर्तिकार ने बड़े यत्न किए। पहले तो वह पूरे हिंदुस्तान की खाक छानता रहा ताकि उसे मूर्ति में इस्तेमाल हुए पत्थर जैसा ही पत्थर मिल जाए। फिर वह हिंदुस्तानी नेताओं की मूर्तियों की नाक का मुआयना करने निकल पड़ा। जब इससे भी बात न बनी तो वह पटना सेक्रेटेरियट के पास लगी किशोरवय स्वतंत्रता सेनानियों की मूर्तियों को भी देखने चला गया</a:t>
            </a:r>
            <a:r>
              <a:rPr lang="hi-IN" sz="1400" b="1" dirty="0" smtClean="0">
                <a:latin typeface="Utsaah" pitchFamily="34" charset="0"/>
                <a:cs typeface="Utsaah" pitchFamily="34" charset="0"/>
              </a:rPr>
              <a:t>।</a:t>
            </a:r>
          </a:p>
          <a:p>
            <a:pPr algn="just"/>
            <a:endParaRPr lang="en-US" sz="2000" dirty="0">
              <a:latin typeface="Utsaah" pitchFamily="34" charset="0"/>
              <a:cs typeface="Utsaah"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441960"/>
          </a:xfrm>
        </p:spPr>
        <p:txBody>
          <a:bodyPr>
            <a:normAutofit fontScale="90000"/>
          </a:bodyPr>
          <a:lstStyle/>
          <a:p>
            <a:pPr algn="ctr"/>
            <a:r>
              <a:rPr lang="hi-IN" sz="3200" u="sng" dirty="0" smtClean="0">
                <a:solidFill>
                  <a:srgbClr val="FF0000"/>
                </a:solidFill>
              </a:rPr>
              <a:t>पाठ-2-जॉर्ज पंचम की नाक (कमलेश्वर) </a:t>
            </a:r>
            <a:endParaRPr lang="en-US" sz="3200" dirty="0"/>
          </a:p>
        </p:txBody>
      </p:sp>
      <p:sp>
        <p:nvSpPr>
          <p:cNvPr id="4" name="Content Placeholder 3"/>
          <p:cNvSpPr>
            <a:spLocks noGrp="1"/>
          </p:cNvSpPr>
          <p:nvPr>
            <p:ph idx="1"/>
          </p:nvPr>
        </p:nvSpPr>
        <p:spPr>
          <a:xfrm>
            <a:off x="457200" y="1066800"/>
            <a:ext cx="7239000" cy="5388936"/>
          </a:xfrm>
        </p:spPr>
        <p:txBody>
          <a:bodyPr>
            <a:normAutofit fontScale="77500" lnSpcReduction="20000"/>
          </a:bodyPr>
          <a:lstStyle/>
          <a:p>
            <a:pPr algn="just"/>
            <a:r>
              <a:rPr lang="hi-IN" dirty="0" smtClean="0"/>
              <a:t>“नई दिल्ली में सब था ......सिर्फ नाक नहीं थी।“ इस कथन के माध्यम से लेखक क्या कहना चाहता है?</a:t>
            </a:r>
          </a:p>
          <a:p>
            <a:pPr algn="just"/>
            <a:r>
              <a:rPr lang="hi-IN" dirty="0" smtClean="0"/>
              <a:t>उत्तर: यह पंक्ति भी हमारी उस मानसिकता को दर्शाता है जिसके कारण हम पश्चिमी देशों को प्रगति का पर्याय मानते हैं। आपने कई नेताओं को कहते हुए सुना होगा कि पटना को हांगकांग बना देंगे या मुंबई को लंदन बना देंगे। वे शायद यह भूल जाते हैं हर शहर की अपनी एक अलग आत्मा होती है और अपना एक व्यक्तित्व होता है। लेकिन हमारी हीन भावना के कारण हम यह समझ बैठते हैं कि नई दिल्ली में सब कुछ है केवल नाक नहीं है।</a:t>
            </a:r>
          </a:p>
          <a:p>
            <a:pPr algn="just"/>
            <a:r>
              <a:rPr lang="hi-IN" dirty="0" smtClean="0"/>
              <a:t>जार्ज पंचम की नाक लगने वाली खबर के दिन अखबार चुप क्यों थे?</a:t>
            </a:r>
          </a:p>
          <a:p>
            <a:pPr algn="just"/>
            <a:r>
              <a:rPr lang="hi-IN" dirty="0" smtClean="0"/>
              <a:t>उत्तर: जार्ज पंचम की नाक लगने वाली खबर के दिन पत्रकारों को शायद अपनी बड़ी भूल का अहसास हो गया था। उस दिन केवल एक गुमनाम आदमी की नाक नहीं कटी थी बल्कि पूरे हिंदुस्तान की नाक कट गई थी। जिन अंग्रेजों से आजादी दिलाने के लिए हजारों जिंदगियाँ कुर्बान हो गईं, उसी में से एक की बेजान बुत की नाक बचाने के लिए हमने अपनी नाक कटवा ली। इसलिए उस दिन शर्म से अखबार वाले चुप थे।</a:t>
            </a:r>
          </a:p>
          <a:p>
            <a:pPr algn="just"/>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1037</TotalTime>
  <Words>295</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Slide 1</vt:lpstr>
      <vt:lpstr>Slide 2</vt:lpstr>
      <vt:lpstr>पाठ-2-जॉर्ज पंचम की नाक (कमलेश्वर) </vt:lpstr>
      <vt:lpstr>पाठ-2-जॉर्ज पंचम की नाक (कमलेश्वर) </vt:lpstr>
      <vt:lpstr>पाठ-2-जॉर्ज पंचम की नाक (कमलेश्वर) </vt:lpstr>
      <vt:lpstr>पाठ-2-जॉर्ज पंचम की नाक (कमलेश्वर) </vt:lpstr>
      <vt:lpstr>पाठ-2-जॉर्ज पंचम की नाक (कमलेश्वर) </vt:lpstr>
      <vt:lpstr>पाठ-2-जॉर्ज पंचम की नाक (कमलेश्वर) </vt:lpstr>
      <vt:lpstr>पाठ-2-जॉर्ज पंचम की नाक (कमलेश्वर)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ssgj</dc:creator>
  <cp:lastModifiedBy>cyntbe</cp:lastModifiedBy>
  <cp:revision>114</cp:revision>
  <dcterms:created xsi:type="dcterms:W3CDTF">2006-08-16T00:00:00Z</dcterms:created>
  <dcterms:modified xsi:type="dcterms:W3CDTF">2020-07-22T17:58:09Z</dcterms:modified>
</cp:coreProperties>
</file>